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D3DE4-A204-7D44-9A30-4358B7F6DF26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51EA4-3E34-894F-9670-A70619471A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Topic 1: Basic Economics</a:t>
            </a:r>
          </a:p>
          <a:p>
            <a:r>
              <a:rPr lang="en-US" dirty="0" smtClean="0"/>
              <a:t>Topic 2: American Economy</a:t>
            </a:r>
          </a:p>
          <a:p>
            <a:r>
              <a:rPr lang="en-US" dirty="0" smtClean="0"/>
              <a:t>Topic 3: Supply and Demand</a:t>
            </a:r>
          </a:p>
          <a:p>
            <a:r>
              <a:rPr lang="en-US" dirty="0" smtClean="0"/>
              <a:t>Topic 4: Businesses and Labor</a:t>
            </a:r>
          </a:p>
          <a:p>
            <a:r>
              <a:rPr lang="en-US" dirty="0" smtClean="0"/>
              <a:t>Topic 5: Investment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5015" y="-240393"/>
            <a:ext cx="5227958" cy="2634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33367"/>
            <a:ext cx="8850105" cy="4831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8307" y="934351"/>
            <a:ext cx="8061798" cy="6540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762000" y="762000"/>
            <a:ext cx="2870200" cy="647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  <a:ea typeface="Arial Black"/>
                <a:cs typeface="Arial Black"/>
              </a:rPr>
              <a:t>Substitutes</a:t>
            </a: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5562600" y="762000"/>
            <a:ext cx="3276600" cy="647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  <a:ea typeface="Arial Black"/>
                <a:cs typeface="Arial Black"/>
              </a:rPr>
              <a:t>Compliments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524000"/>
            <a:ext cx="358140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810000"/>
            <a:ext cx="350520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295400"/>
            <a:ext cx="13985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810000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7504" y="729963"/>
            <a:ext cx="72991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II. Supply</a:t>
            </a:r>
          </a:p>
          <a:p>
            <a:r>
              <a:rPr lang="en-US" dirty="0" smtClean="0"/>
              <a:t>	A. Law of Supply</a:t>
            </a:r>
          </a:p>
          <a:p>
            <a:r>
              <a:rPr lang="en-US" dirty="0" smtClean="0"/>
              <a:t>	B. Measurement</a:t>
            </a:r>
          </a:p>
          <a:p>
            <a:r>
              <a:rPr lang="en-US" dirty="0" smtClean="0"/>
              <a:t>		A. Schedule</a:t>
            </a:r>
          </a:p>
          <a:p>
            <a:r>
              <a:rPr lang="en-US" dirty="0" smtClean="0"/>
              <a:t>		B. Curve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90460" y="291985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7504" y="2667318"/>
            <a:ext cx="5356695" cy="295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2102" y="656966"/>
            <a:ext cx="382668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Supply &amp; Demand Competing Together</a:t>
            </a:r>
          </a:p>
          <a:p>
            <a:r>
              <a:rPr lang="en-US" dirty="0" smtClean="0"/>
              <a:t>      A. Outcome</a:t>
            </a:r>
          </a:p>
          <a:p>
            <a:r>
              <a:rPr lang="en-US" dirty="0" smtClean="0"/>
              <a:t>	1. Surplus</a:t>
            </a:r>
          </a:p>
          <a:p>
            <a:r>
              <a:rPr lang="en-US" dirty="0" smtClean="0"/>
              <a:t>	2. Shortage</a:t>
            </a:r>
          </a:p>
          <a:p>
            <a:r>
              <a:rPr lang="en-US" dirty="0" smtClean="0"/>
              <a:t>	3. Equilibrium Price</a:t>
            </a:r>
          </a:p>
          <a:p>
            <a:r>
              <a:rPr lang="en-US" dirty="0" smtClean="0"/>
              <a:t>	4. Price Controls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1571503" y="4350578"/>
            <a:ext cx="3610888" cy="632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4600" y="1646188"/>
            <a:ext cx="502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26" y="554772"/>
            <a:ext cx="7897672" cy="8402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Topic 4: Businesses &amp; Labor</a:t>
            </a:r>
          </a:p>
          <a:p>
            <a:endParaRPr lang="en-US" dirty="0" smtClean="0"/>
          </a:p>
          <a:p>
            <a:pPr marL="609600" indent="-609600"/>
            <a:r>
              <a:rPr lang="en-US" dirty="0" smtClean="0"/>
              <a:t>	I. Types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A. Sole Proprietorship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Needs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Good: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3. Bad: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B. Partnership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Good: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Bad: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C. Corporation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Cooperative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D. Franchise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Examples:</a:t>
            </a:r>
          </a:p>
          <a:p>
            <a:pPr marL="1066800" lvl="1" indent="-609600">
              <a:buFont typeface="Arial" charset="0"/>
              <a:buNone/>
            </a:pP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   II. </a:t>
            </a:r>
            <a:r>
              <a:rPr lang="en-US" dirty="0" smtClean="0"/>
              <a:t>Worker Issues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1. Labor Unions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	-Labor, Craft, Industrial</a:t>
            </a:r>
          </a:p>
          <a:p>
            <a:r>
              <a:rPr lang="en-US" dirty="0" smtClean="0"/>
              <a:t>			2. Better Working Conditions</a:t>
            </a:r>
          </a:p>
          <a:p>
            <a:r>
              <a:rPr lang="en-US" dirty="0" smtClean="0"/>
              <a:t>				-Collective Bargaining</a:t>
            </a:r>
          </a:p>
          <a:p>
            <a:r>
              <a:rPr lang="en-US" dirty="0" smtClean="0"/>
              <a:t>				-Mediation, Arbitration</a:t>
            </a:r>
          </a:p>
          <a:p>
            <a:r>
              <a:rPr lang="en-US" dirty="0" smtClean="0"/>
              <a:t>				-Strike</a:t>
            </a:r>
          </a:p>
          <a:p>
            <a:pPr marL="609600" indent="-609600">
              <a:buFont typeface="Arial" charset="0"/>
              <a:buNone/>
            </a:pP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4290" y="0"/>
            <a:ext cx="488584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66800" lvl="1" indent="-609600">
              <a:buFont typeface="Arial" charset="0"/>
              <a:buNone/>
            </a:pPr>
            <a:r>
              <a:rPr lang="en-US" dirty="0" smtClean="0"/>
              <a:t>3.</a:t>
            </a:r>
            <a:r>
              <a:rPr lang="en-US" dirty="0" smtClean="0"/>
              <a:t>Types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-Blue Collar </a:t>
            </a:r>
            <a:r>
              <a:rPr lang="en-US" dirty="0" err="1" smtClean="0"/>
              <a:t>v</a:t>
            </a:r>
            <a:r>
              <a:rPr lang="en-US" dirty="0" smtClean="0"/>
              <a:t>. White Collar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-Unskilled </a:t>
            </a:r>
            <a:r>
              <a:rPr lang="en-US" dirty="0" err="1" smtClean="0"/>
              <a:t>v</a:t>
            </a:r>
            <a:r>
              <a:rPr lang="en-US" dirty="0" smtClean="0"/>
              <a:t>. Skilled </a:t>
            </a:r>
          </a:p>
          <a:p>
            <a:r>
              <a:rPr lang="en-US" dirty="0" smtClean="0"/>
              <a:t>III. Government Involvement &amp; Regulation</a:t>
            </a:r>
          </a:p>
          <a:p>
            <a:r>
              <a:rPr lang="en-US" dirty="0" smtClean="0"/>
              <a:t>	A. 1930-40s</a:t>
            </a:r>
          </a:p>
          <a:p>
            <a:r>
              <a:rPr lang="en-US" dirty="0" smtClean="0"/>
              <a:t>		1. Social Security Act of 1935</a:t>
            </a:r>
          </a:p>
          <a:p>
            <a:r>
              <a:rPr lang="en-US" dirty="0" smtClean="0"/>
              <a:t>		2. National Labor Relations Act of 1935</a:t>
            </a:r>
          </a:p>
          <a:p>
            <a:r>
              <a:rPr lang="en-US" dirty="0" smtClean="0"/>
              <a:t>		3. Fair Labor Standards Act of 1938</a:t>
            </a:r>
          </a:p>
          <a:p>
            <a:r>
              <a:rPr lang="en-US" dirty="0" smtClean="0"/>
              <a:t>		4. Taft Hartley Act</a:t>
            </a:r>
          </a:p>
          <a:p>
            <a:r>
              <a:rPr lang="en-US" dirty="0" smtClean="0"/>
              <a:t>		5. Anti-Trust Laws</a:t>
            </a:r>
          </a:p>
          <a:p>
            <a:r>
              <a:rPr lang="en-US" dirty="0" smtClean="0"/>
              <a:t>	B. Other</a:t>
            </a:r>
          </a:p>
          <a:p>
            <a:r>
              <a:rPr lang="en-US" dirty="0" smtClean="0"/>
              <a:t>		1. Minimu</a:t>
            </a:r>
            <a:r>
              <a:rPr lang="en-US" dirty="0" smtClean="0"/>
              <a:t>m Wage, Price Controls, </a:t>
            </a:r>
            <a:endParaRPr lang="en-US" dirty="0" smtClean="0"/>
          </a:p>
          <a:p>
            <a:r>
              <a:rPr lang="en-US" dirty="0" smtClean="0"/>
              <a:t>IV. Organization</a:t>
            </a:r>
          </a:p>
          <a:p>
            <a:r>
              <a:rPr lang="en-US" dirty="0" smtClean="0"/>
              <a:t>	A. Combining</a:t>
            </a:r>
          </a:p>
          <a:p>
            <a:r>
              <a:rPr lang="en-US" dirty="0" smtClean="0"/>
              <a:t>		1. Monopoly, Oligopoly</a:t>
            </a:r>
          </a:p>
          <a:p>
            <a:r>
              <a:rPr lang="en-US" dirty="0" smtClean="0"/>
              <a:t>		2. Horizontal Merger, Vertical Merger</a:t>
            </a:r>
          </a:p>
          <a:p>
            <a:r>
              <a:rPr lang="en-US" dirty="0" smtClean="0"/>
              <a:t>		3. Conglomerates &amp; MNC</a:t>
            </a:r>
          </a:p>
          <a:p>
            <a:r>
              <a:rPr lang="en-US" dirty="0" smtClean="0"/>
              <a:t>	</a:t>
            </a:r>
            <a:r>
              <a:rPr lang="en-US" dirty="0"/>
              <a:t>B</a:t>
            </a:r>
            <a:r>
              <a:rPr lang="en-US" dirty="0" smtClean="0"/>
              <a:t>. Increase Productivity (output </a:t>
            </a:r>
            <a:r>
              <a:rPr lang="en-US" dirty="0" err="1" smtClean="0"/>
              <a:t>v</a:t>
            </a:r>
            <a:r>
              <a:rPr lang="en-US" dirty="0" smtClean="0"/>
              <a:t>. input)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Specialization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Division of Labor (Assembly Line)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3. Investment in Human Capital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4. Mass Production/Factories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5. Robotics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6. Inventions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7. Education &amp; Training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9535" y="703640"/>
            <a:ext cx="404321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International Trade</a:t>
            </a:r>
          </a:p>
          <a:p>
            <a:pPr marL="609600" indent="-609600"/>
            <a:r>
              <a:rPr lang="en-US" dirty="0" smtClean="0"/>
              <a:t>	A. Global Interdependence</a:t>
            </a:r>
          </a:p>
          <a:p>
            <a:pPr marL="1524000" lvl="2" indent="-609600"/>
            <a:r>
              <a:rPr lang="en-US" dirty="0" smtClean="0"/>
              <a:t>1. Protectionism</a:t>
            </a:r>
          </a:p>
          <a:p>
            <a:pPr marL="1524000" lvl="2" indent="-609600"/>
            <a:r>
              <a:rPr lang="en-US" dirty="0" smtClean="0"/>
              <a:t>2. Trade Agreement</a:t>
            </a:r>
          </a:p>
          <a:p>
            <a:pPr marL="1524000" lvl="2" indent="-609600"/>
            <a:r>
              <a:rPr lang="en-US" dirty="0" smtClean="0"/>
              <a:t>3. Favorable/Unfavorable Trade</a:t>
            </a:r>
          </a:p>
          <a:p>
            <a:pPr marL="1524000" lvl="2" indent="-609600"/>
            <a:r>
              <a:rPr lang="en-US" dirty="0" smtClean="0"/>
              <a:t>4. Exchange Rate</a:t>
            </a:r>
          </a:p>
          <a:p>
            <a:pPr marL="1524000" lvl="2" indent="-609600"/>
            <a:r>
              <a:rPr lang="en-US" dirty="0" smtClean="0"/>
              <a:t>5. Free Trade </a:t>
            </a:r>
          </a:p>
          <a:p>
            <a:pPr marL="1524000" lvl="2" indent="-609600">
              <a:buFont typeface="Arial" charset="0"/>
              <a:buNone/>
            </a:pPr>
            <a:r>
              <a:rPr lang="en-US" dirty="0" smtClean="0"/>
              <a:t>6. Comparative Advantage</a:t>
            </a:r>
          </a:p>
          <a:p>
            <a:pPr marL="1524000" lvl="2" indent="-609600">
              <a:buFont typeface="Arial" charset="0"/>
              <a:buNone/>
            </a:pPr>
            <a:r>
              <a:rPr lang="en-US" dirty="0" smtClean="0"/>
              <a:t>7. Embargo/Sanction</a:t>
            </a:r>
          </a:p>
          <a:p>
            <a:pPr marL="1524000" lvl="2" indent="-609600">
              <a:buFont typeface="Arial" charset="0"/>
              <a:buNone/>
            </a:pPr>
            <a:endParaRPr lang="en-US" dirty="0"/>
          </a:p>
          <a:p>
            <a:pPr marL="1524000" lvl="2" indent="-609600">
              <a:buFont typeface="Arial" charset="0"/>
              <a:buNone/>
            </a:pPr>
            <a:r>
              <a:rPr lang="en-US" dirty="0" smtClean="0"/>
              <a:t>B. Benefits</a:t>
            </a:r>
          </a:p>
          <a:p>
            <a:pPr marL="1524000" lvl="2" indent="-609600">
              <a:buFont typeface="Arial" charset="0"/>
              <a:buNone/>
            </a:pPr>
            <a:endParaRPr lang="en-US" dirty="0" smtClean="0"/>
          </a:p>
          <a:p>
            <a:pPr marL="1524000" lvl="2" indent="-609600">
              <a:buFont typeface="Arial" charset="0"/>
              <a:buNone/>
            </a:pPr>
            <a:r>
              <a:rPr lang="en-US" dirty="0" smtClean="0"/>
              <a:t>VI. Economic Interdependence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1880" y="773761"/>
            <a:ext cx="4149506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5: Investment</a:t>
            </a:r>
          </a:p>
          <a:p>
            <a:endParaRPr lang="en-US" dirty="0" smtClean="0"/>
          </a:p>
          <a:p>
            <a:pPr marL="400050" indent="-400050">
              <a:buAutoNum type="romanUcPeriod"/>
            </a:pPr>
            <a:r>
              <a:rPr lang="en-US" dirty="0" smtClean="0"/>
              <a:t>Investment</a:t>
            </a:r>
          </a:p>
          <a:p>
            <a:pPr marL="857250" lvl="1" indent="-400050"/>
            <a:r>
              <a:rPr lang="en-US" dirty="0" smtClean="0"/>
              <a:t>A. Individuals</a:t>
            </a:r>
            <a:endParaRPr lang="en-US" dirty="0" smtClean="0"/>
          </a:p>
          <a:p>
            <a:r>
              <a:rPr lang="en-US" dirty="0" smtClean="0"/>
              <a:t>		1. Stocks</a:t>
            </a:r>
          </a:p>
          <a:p>
            <a:r>
              <a:rPr lang="en-US" dirty="0" smtClean="0"/>
              <a:t>		2. Dividend</a:t>
            </a:r>
          </a:p>
          <a:p>
            <a:r>
              <a:rPr lang="en-US" dirty="0" smtClean="0"/>
              <a:t>		3. Bond</a:t>
            </a:r>
          </a:p>
          <a:p>
            <a:r>
              <a:rPr lang="en-US" dirty="0" smtClean="0"/>
              <a:t>		4. Mutual Fund &amp; Pension Funds</a:t>
            </a:r>
          </a:p>
          <a:p>
            <a:r>
              <a:rPr lang="en-US" dirty="0" smtClean="0"/>
              <a:t>		5. Insurance Types</a:t>
            </a:r>
          </a:p>
          <a:p>
            <a:r>
              <a:rPr lang="en-US" dirty="0" smtClean="0"/>
              <a:t>		6. Capital investment</a:t>
            </a:r>
          </a:p>
          <a:p>
            <a:r>
              <a:rPr lang="en-US" dirty="0" smtClean="0"/>
              <a:t>	B. Government</a:t>
            </a:r>
          </a:p>
          <a:p>
            <a:r>
              <a:rPr lang="en-US" dirty="0" smtClean="0"/>
              <a:t>		1. Foreign relations</a:t>
            </a:r>
          </a:p>
          <a:p>
            <a:r>
              <a:rPr lang="en-US" dirty="0" smtClean="0"/>
              <a:t>		2. </a:t>
            </a:r>
          </a:p>
          <a:p>
            <a:r>
              <a:rPr lang="en-US" dirty="0" smtClean="0"/>
              <a:t>	C. Businesses</a:t>
            </a:r>
          </a:p>
          <a:p>
            <a:r>
              <a:rPr lang="en-US" dirty="0" smtClean="0"/>
              <a:t>		1. Capital</a:t>
            </a:r>
          </a:p>
          <a:p>
            <a:r>
              <a:rPr lang="en-US" dirty="0" smtClean="0"/>
              <a:t>		2. Workers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0495" y="890555"/>
            <a:ext cx="5726823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II. Consumer Rights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A. Information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B. Safety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C. Choice in spending $ (Consumer Sovereignty)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D. Consumer Bill of Rights Page 540</a:t>
            </a:r>
          </a:p>
          <a:p>
            <a:pPr marL="1066800" lvl="1" indent="-609600">
              <a:buFont typeface="Arial" charset="0"/>
              <a:buNone/>
            </a:pPr>
            <a:endParaRPr lang="en-US" dirty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III. Consumer Responsibility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A. Shopping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Comparison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Report Faulty Products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3. Fair Complaints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4. Don’t Impulse Buy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5. Beware of Advertising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B. Credit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Sparingly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Loans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1428" y="617441"/>
            <a:ext cx="2480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1: Basic Economics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28943" y="1005545"/>
            <a:ext cx="4047202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/>
            <a:endParaRPr lang="en-US" dirty="0" smtClean="0"/>
          </a:p>
          <a:p>
            <a:pPr marL="609600" indent="-609600">
              <a:buFont typeface="Arial" charset="0"/>
              <a:buAutoNum type="romanUcPeriod"/>
            </a:pPr>
            <a:r>
              <a:rPr lang="en-US" dirty="0" smtClean="0"/>
              <a:t>Economics</a:t>
            </a:r>
          </a:p>
          <a:p>
            <a:pPr marL="609600" indent="-609600"/>
            <a:r>
              <a:rPr lang="en-US" dirty="0" smtClean="0"/>
              <a:t>Def: </a:t>
            </a: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A. Choices (Goods &amp; Services)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Wants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Needs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    Good:				Service:</a:t>
            </a:r>
          </a:p>
          <a:p>
            <a:pPr marL="1066800" lvl="1" indent="-609600">
              <a:buFont typeface="Arial" charset="0"/>
              <a:buNone/>
            </a:pP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B. Why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Limited Resources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Unlimited Wants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3. Scarcity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C. Rewards &amp; Consequences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Immediate Gratification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	-Example: 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Trade-off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3. Opportunity Cost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266" y="12348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9068" y="458670"/>
            <a:ext cx="4971734" cy="6186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II. Producers &amp; Consumers</a:t>
            </a:r>
          </a:p>
          <a:p>
            <a:r>
              <a:rPr lang="en-US" dirty="0" smtClean="0"/>
              <a:t>	A. Producers</a:t>
            </a:r>
          </a:p>
          <a:p>
            <a:r>
              <a:rPr lang="en-US" dirty="0" smtClean="0"/>
              <a:t>		1. Questions</a:t>
            </a:r>
          </a:p>
          <a:p>
            <a:r>
              <a:rPr lang="en-US" dirty="0" smtClean="0"/>
              <a:t>			- What</a:t>
            </a:r>
          </a:p>
          <a:p>
            <a:r>
              <a:rPr lang="en-US" dirty="0" smtClean="0"/>
              <a:t>			- How</a:t>
            </a:r>
          </a:p>
          <a:p>
            <a:r>
              <a:rPr lang="en-US" dirty="0" smtClean="0"/>
              <a:t>			- How Much</a:t>
            </a:r>
          </a:p>
          <a:p>
            <a:r>
              <a:rPr lang="en-US" dirty="0" smtClean="0"/>
              <a:t>			- For Whom</a:t>
            </a:r>
          </a:p>
          <a:p>
            <a:r>
              <a:rPr lang="en-US" dirty="0" smtClean="0"/>
              <a:t>		2. Factors of Production  (PRODUCTIVITY)</a:t>
            </a:r>
          </a:p>
          <a:p>
            <a:r>
              <a:rPr lang="en-US" dirty="0" smtClean="0"/>
              <a:t>			- Land, Natural Resources, Renew?</a:t>
            </a:r>
          </a:p>
          <a:p>
            <a:r>
              <a:rPr lang="en-US" dirty="0" smtClean="0"/>
              <a:t>			- Labor, wage, salary</a:t>
            </a:r>
          </a:p>
          <a:p>
            <a:r>
              <a:rPr lang="en-US" dirty="0" smtClean="0"/>
              <a:t>			- Capital</a:t>
            </a:r>
          </a:p>
          <a:p>
            <a:r>
              <a:rPr lang="en-US" dirty="0" smtClean="0"/>
              <a:t>			- Entrepreneurship</a:t>
            </a:r>
          </a:p>
          <a:p>
            <a:r>
              <a:rPr lang="en-US" dirty="0" smtClean="0"/>
              <a:t>	B. Consumer</a:t>
            </a:r>
          </a:p>
          <a:p>
            <a:r>
              <a:rPr lang="en-US" dirty="0" smtClean="0"/>
              <a:t>		1. Resources, Wants, Needs</a:t>
            </a:r>
          </a:p>
          <a:p>
            <a:r>
              <a:rPr lang="en-US" dirty="0" smtClean="0"/>
              <a:t>		2. Cost/Benefit</a:t>
            </a:r>
          </a:p>
          <a:p>
            <a:r>
              <a:rPr lang="en-US" dirty="0" smtClean="0"/>
              <a:t>III</a:t>
            </a:r>
            <a:r>
              <a:rPr lang="en-US" dirty="0" smtClean="0"/>
              <a:t>. Circular Flow of Economic Activity Model</a:t>
            </a:r>
          </a:p>
          <a:p>
            <a:r>
              <a:rPr lang="en-US" dirty="0" smtClean="0"/>
              <a:t>		1. Consumer Sector/Factor Markets</a:t>
            </a:r>
          </a:p>
          <a:p>
            <a:r>
              <a:rPr lang="en-US" dirty="0" smtClean="0"/>
              <a:t>		2. Business Sector/Product Markets</a:t>
            </a:r>
          </a:p>
          <a:p>
            <a:r>
              <a:rPr lang="en-US" dirty="0" smtClean="0"/>
              <a:t>		3. Government Sector</a:t>
            </a:r>
          </a:p>
          <a:p>
            <a:r>
              <a:rPr lang="en-US" dirty="0" smtClean="0"/>
              <a:t>		4. Foreign Sector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rcular_flow_of_goods_incom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391" y="364211"/>
            <a:ext cx="7699881" cy="577491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4512" y="642367"/>
            <a:ext cx="5173211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2: American Economy</a:t>
            </a:r>
          </a:p>
          <a:p>
            <a:endParaRPr lang="en-US" dirty="0" smtClean="0"/>
          </a:p>
          <a:p>
            <a:pPr marL="609600" indent="-609600"/>
            <a:r>
              <a:rPr lang="en-US" dirty="0" smtClean="0"/>
              <a:t>I. Capitalism</a:t>
            </a:r>
          </a:p>
          <a:p>
            <a:pPr marL="1066800" lvl="1" indent="-609600"/>
            <a:r>
              <a:rPr lang="en-US" dirty="0" smtClean="0"/>
              <a:t>A. Also Known As: 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B. Characteristics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1. Private Owners, Private Property Rights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2. Government Owners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3. Supply </a:t>
            </a:r>
            <a:r>
              <a:rPr lang="en-US" dirty="0" err="1" smtClean="0"/>
              <a:t>v</a:t>
            </a:r>
            <a:r>
              <a:rPr lang="en-US" dirty="0" smtClean="0"/>
              <a:t>. Demand, Competition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4. Freedom, No </a:t>
            </a:r>
            <a:r>
              <a:rPr lang="en-US" dirty="0" err="1" smtClean="0"/>
              <a:t>Gov’t</a:t>
            </a:r>
            <a:r>
              <a:rPr lang="en-US" dirty="0" smtClean="0"/>
              <a:t> Interference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5. Profit Motive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6. Consumer Sovereignty 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7. Voluntary Exchange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8. Laissez-Faire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C. Founders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1. Adam Smith “The Wealth of Nations”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2. John Keynes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932" y="248187"/>
            <a:ext cx="3726839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II. How do we measure our economy?</a:t>
            </a:r>
          </a:p>
          <a:p>
            <a:r>
              <a:rPr lang="en-US" dirty="0" smtClean="0"/>
              <a:t>	A. Gross Domestic Product</a:t>
            </a:r>
          </a:p>
          <a:p>
            <a:r>
              <a:rPr lang="en-US" dirty="0" smtClean="0"/>
              <a:t>		1. Uses</a:t>
            </a:r>
          </a:p>
          <a:p>
            <a:r>
              <a:rPr lang="en-US" dirty="0" smtClean="0"/>
              <a:t>			-Wealth</a:t>
            </a:r>
          </a:p>
          <a:p>
            <a:r>
              <a:rPr lang="en-US" dirty="0" smtClean="0"/>
              <a:t>			-Standard of Living</a:t>
            </a:r>
          </a:p>
          <a:p>
            <a:r>
              <a:rPr lang="en-US" dirty="0" smtClean="0"/>
              <a:t>			-National Debt</a:t>
            </a:r>
          </a:p>
          <a:p>
            <a:r>
              <a:rPr lang="en-US" dirty="0" smtClean="0"/>
              <a:t>	B. Comparisons</a:t>
            </a:r>
          </a:p>
          <a:p>
            <a:r>
              <a:rPr lang="en-US" dirty="0" smtClean="0"/>
              <a:t>		1. U.S. </a:t>
            </a:r>
            <a:r>
              <a:rPr lang="en-US" dirty="0" err="1" smtClean="0"/>
              <a:t>v</a:t>
            </a:r>
            <a:r>
              <a:rPr lang="en-US" dirty="0" smtClean="0"/>
              <a:t>. Canada</a:t>
            </a:r>
          </a:p>
          <a:p>
            <a:r>
              <a:rPr lang="en-US" dirty="0" smtClean="0"/>
              <a:t>		2. U.S. </a:t>
            </a:r>
            <a:r>
              <a:rPr lang="en-US" dirty="0" err="1" smtClean="0"/>
              <a:t>v</a:t>
            </a:r>
            <a:r>
              <a:rPr lang="en-US" dirty="0" smtClean="0"/>
              <a:t>. China</a:t>
            </a:r>
          </a:p>
          <a:p>
            <a:r>
              <a:rPr lang="en-US" dirty="0" smtClean="0"/>
              <a:t>		3. U.S. </a:t>
            </a:r>
            <a:r>
              <a:rPr lang="en-US" dirty="0" err="1" smtClean="0"/>
              <a:t>v</a:t>
            </a:r>
            <a:r>
              <a:rPr lang="en-US" dirty="0" smtClean="0"/>
              <a:t>. Mexico</a:t>
            </a:r>
          </a:p>
          <a:p>
            <a:pPr marL="609600" indent="-609600">
              <a:buFont typeface="Arial" charset="0"/>
              <a:buNone/>
            </a:pPr>
            <a:endParaRPr lang="en-US" dirty="0" smtClean="0"/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III. Other Types of Economies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A. Traditional	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B. </a:t>
            </a:r>
            <a:r>
              <a:rPr lang="en-US" dirty="0" smtClean="0"/>
              <a:t>Command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1. Communism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	-Karl Marx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2. Socialism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3. Example: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C. </a:t>
            </a:r>
            <a:r>
              <a:rPr lang="en-US" dirty="0" smtClean="0"/>
              <a:t>Market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D. </a:t>
            </a:r>
            <a:r>
              <a:rPr lang="en-US" dirty="0" smtClean="0"/>
              <a:t>Mixed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2906" y="686164"/>
            <a:ext cx="6904988" cy="3639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64" y="686164"/>
            <a:ext cx="8455169" cy="491338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914" y="350383"/>
            <a:ext cx="7912270" cy="646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IV. Current Events that Impact Economy</a:t>
            </a:r>
          </a:p>
          <a:p>
            <a:r>
              <a:rPr lang="en-US" dirty="0" smtClean="0"/>
              <a:t>	A. Security Issues</a:t>
            </a:r>
          </a:p>
          <a:p>
            <a:r>
              <a:rPr lang="en-US" dirty="0" smtClean="0"/>
              <a:t>		1. Operation Iraqi Freedom</a:t>
            </a:r>
          </a:p>
          <a:p>
            <a:r>
              <a:rPr lang="en-US" dirty="0" smtClean="0"/>
              <a:t>		2. Homeland Security</a:t>
            </a:r>
          </a:p>
          <a:p>
            <a:r>
              <a:rPr lang="en-US" dirty="0" smtClean="0"/>
              <a:t>		3. Patriot Act</a:t>
            </a:r>
          </a:p>
          <a:p>
            <a:r>
              <a:rPr lang="en-US" dirty="0" smtClean="0"/>
              <a:t>	B. Downsizing in Companies</a:t>
            </a:r>
          </a:p>
          <a:p>
            <a:r>
              <a:rPr lang="en-US" dirty="0" smtClean="0"/>
              <a:t>		1. Out-sourcing</a:t>
            </a:r>
          </a:p>
          <a:p>
            <a:r>
              <a:rPr lang="en-US" dirty="0" smtClean="0"/>
              <a:t>		2. NC Furniture/Textiles</a:t>
            </a:r>
          </a:p>
          <a:p>
            <a:r>
              <a:rPr lang="en-US" dirty="0" smtClean="0"/>
              <a:t>	C. Globalization</a:t>
            </a:r>
          </a:p>
          <a:p>
            <a:r>
              <a:rPr lang="en-US" dirty="0" smtClean="0"/>
              <a:t>		1. Economic Interdependence</a:t>
            </a:r>
          </a:p>
          <a:p>
            <a:pPr marL="609600" indent="-609600"/>
            <a:r>
              <a:rPr lang="en-US" dirty="0" smtClean="0"/>
              <a:t>         D. Movement of Capital</a:t>
            </a:r>
          </a:p>
          <a:p>
            <a:pPr marL="1066800" lvl="1" indent="-609600"/>
            <a:r>
              <a:rPr lang="en-US" dirty="0" smtClean="0"/>
              <a:t>	1. Migration</a:t>
            </a:r>
          </a:p>
          <a:p>
            <a:pPr marL="1524000" lvl="2" indent="-609600"/>
            <a:r>
              <a:rPr lang="en-US" dirty="0" smtClean="0"/>
              <a:t>	-Population Shifts</a:t>
            </a:r>
          </a:p>
          <a:p>
            <a:pPr marL="1524000" lvl="2" indent="-609600"/>
            <a:r>
              <a:rPr lang="en-US" dirty="0" smtClean="0"/>
              <a:t>	-</a:t>
            </a:r>
            <a:r>
              <a:rPr lang="en-US" dirty="0" smtClean="0"/>
              <a:t>Examples</a:t>
            </a:r>
          </a:p>
          <a:p>
            <a:pPr marL="1524000" lvl="2" indent="-609600"/>
            <a:r>
              <a:rPr lang="en-US" dirty="0" smtClean="0"/>
              <a:t>   2. Immigration</a:t>
            </a:r>
          </a:p>
          <a:p>
            <a:pPr marL="1066800" lvl="1" indent="-609600"/>
            <a:r>
              <a:rPr lang="en-US" dirty="0" smtClean="0"/>
              <a:t>		   -Shifts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3. Products to Service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/>
              <a:t>E</a:t>
            </a:r>
            <a:r>
              <a:rPr lang="en-US" dirty="0" smtClean="0"/>
              <a:t>. Specialized Areas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1. Silicone Valley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2. Sun Belt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3. Rust Belt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4. Research Triangle Park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530" y="729963"/>
            <a:ext cx="3788217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/>
            <a:r>
              <a:rPr lang="en-US" dirty="0" smtClean="0"/>
              <a:t>Topic 3: Supply &amp; </a:t>
            </a:r>
            <a:r>
              <a:rPr lang="en-US" dirty="0" smtClean="0"/>
              <a:t>Demand</a:t>
            </a:r>
          </a:p>
          <a:p>
            <a:pPr marL="609600" indent="-609600"/>
            <a:r>
              <a:rPr lang="en-US" dirty="0" smtClean="0"/>
              <a:t>	I. Demand</a:t>
            </a: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A. Individual </a:t>
            </a:r>
            <a:r>
              <a:rPr lang="en-US" dirty="0" err="1" smtClean="0"/>
              <a:t>v</a:t>
            </a:r>
            <a:r>
              <a:rPr lang="en-US" dirty="0" smtClean="0"/>
              <a:t>.  Market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B. Law of Demand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C. Measurement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Schedule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Curve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D. </a:t>
            </a:r>
            <a:r>
              <a:rPr lang="en-US" dirty="0" smtClean="0"/>
              <a:t>Movement of Resources</a:t>
            </a: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1. </a:t>
            </a:r>
            <a:r>
              <a:rPr lang="en-US" dirty="0" err="1" smtClean="0"/>
              <a:t>Population;Labor</a:t>
            </a: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2. Products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3. Substitute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	4. Complimentary</a:t>
            </a:r>
          </a:p>
          <a:p>
            <a:pPr marL="1066800" lvl="1" indent="-609600">
              <a:buFont typeface="Arial" charset="0"/>
              <a:buNone/>
            </a:pPr>
            <a:endParaRPr lang="en-US" dirty="0"/>
          </a:p>
          <a:p>
            <a:pPr marL="1066800" lvl="1" indent="-609600">
              <a:buFont typeface="Arial" charset="0"/>
              <a:buNone/>
            </a:pPr>
            <a:endParaRPr lang="en-US" dirty="0" smtClean="0"/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2026" y="3898373"/>
            <a:ext cx="4943048" cy="271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503553" y="3386459"/>
            <a:ext cx="880702" cy="2523481"/>
          </a:xfrm>
          <a:prstGeom prst="curvedLeftArrow">
            <a:avLst>
              <a:gd name="adj1" fmla="val 41806"/>
              <a:gd name="adj2" fmla="val 72941"/>
              <a:gd name="adj3" fmla="val 47060"/>
            </a:avLst>
          </a:prstGeom>
          <a:solidFill>
            <a:srgbClr val="FF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folHlin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02026" y="3065844"/>
            <a:ext cx="2451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  <a:ea typeface="Arial Black"/>
                <a:cs typeface="Arial Black"/>
              </a:rPr>
              <a:t>Demand Schedule</a:t>
            </a:r>
            <a:endParaRPr lang="en-US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  <a:ea typeface="Arial Black"/>
              <a:cs typeface="Arial Black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7213677" y="2696512"/>
            <a:ext cx="725426" cy="1951688"/>
          </a:xfrm>
          <a:prstGeom prst="curvedRightArrow">
            <a:avLst>
              <a:gd name="adj1" fmla="val 33684"/>
              <a:gd name="adj2" fmla="val 67368"/>
              <a:gd name="adj3" fmla="val 33333"/>
            </a:avLst>
          </a:prstGeom>
          <a:solidFill>
            <a:srgbClr val="FF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324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8821" y="2327180"/>
            <a:ext cx="20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  <a:ea typeface="Arial Black"/>
                <a:cs typeface="Arial Black"/>
              </a:rPr>
              <a:t>Demand Curve</a:t>
            </a:r>
            <a:endParaRPr lang="en-US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  <a:ea typeface="Arial Black"/>
              <a:cs typeface="Arial Black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6918821" y="3910895"/>
            <a:ext cx="1825551" cy="22207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8637</TotalTime>
  <Words>1205</Words>
  <Application>Microsoft Macintosh PowerPoint</Application>
  <PresentationFormat>On-screen Show (4:3)</PresentationFormat>
  <Paragraphs>240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Unit 6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</dc:title>
  <dc:creator>Chatham County</dc:creator>
  <cp:lastModifiedBy>Chatham County</cp:lastModifiedBy>
  <cp:revision>4</cp:revision>
  <dcterms:created xsi:type="dcterms:W3CDTF">2010-11-17T14:12:07Z</dcterms:created>
  <dcterms:modified xsi:type="dcterms:W3CDTF">2010-11-23T14:09:43Z</dcterms:modified>
</cp:coreProperties>
</file>